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11" r:id="rId2"/>
    <p:sldId id="310" r:id="rId3"/>
    <p:sldId id="293" r:id="rId4"/>
    <p:sldId id="289" r:id="rId5"/>
    <p:sldId id="290" r:id="rId6"/>
    <p:sldId id="304" r:id="rId7"/>
    <p:sldId id="305" r:id="rId8"/>
    <p:sldId id="309" r:id="rId9"/>
    <p:sldId id="307" r:id="rId10"/>
    <p:sldId id="308" r:id="rId11"/>
    <p:sldId id="287" r:id="rId12"/>
    <p:sldId id="291" r:id="rId13"/>
    <p:sldId id="303" r:id="rId14"/>
    <p:sldId id="292" r:id="rId15"/>
    <p:sldId id="288" r:id="rId16"/>
    <p:sldId id="257" r:id="rId17"/>
    <p:sldId id="294" r:id="rId18"/>
    <p:sldId id="262" r:id="rId19"/>
    <p:sldId id="264" r:id="rId20"/>
    <p:sldId id="295" r:id="rId21"/>
    <p:sldId id="296" r:id="rId22"/>
    <p:sldId id="297" r:id="rId23"/>
    <p:sldId id="298" r:id="rId24"/>
    <p:sldId id="299" r:id="rId25"/>
    <p:sldId id="301" r:id="rId26"/>
    <p:sldId id="302" r:id="rId27"/>
    <p:sldId id="281" r:id="rId28"/>
    <p:sldId id="280" r:id="rId29"/>
    <p:sldId id="278" r:id="rId30"/>
    <p:sldId id="286" r:id="rId31"/>
    <p:sldId id="312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ADE97-97DC-4986-9383-DB10FE8E57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6600" dirty="0">
                <a:solidFill>
                  <a:srgbClr val="C00000"/>
                </a:solidFill>
              </a:rPr>
              <a:t>Why Python?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63D507-563F-4D5F-BE81-5F10032008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IN" sz="5400" dirty="0">
                <a:solidFill>
                  <a:srgbClr val="0070C0"/>
                </a:solidFill>
              </a:rPr>
              <a:t>Lakshmi Priya</a:t>
            </a:r>
          </a:p>
        </p:txBody>
      </p:sp>
    </p:spTree>
    <p:extLst>
      <p:ext uri="{BB962C8B-B14F-4D97-AF65-F5344CB8AC3E}">
        <p14:creationId xmlns:p14="http://schemas.microsoft.com/office/powerpoint/2010/main" val="2219162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4A103-CDCD-4F73-8350-B82309ECA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3903" y="639193"/>
            <a:ext cx="8915400" cy="5353234"/>
          </a:xfrm>
        </p:spPr>
        <p:txBody>
          <a:bodyPr>
            <a:normAutofit/>
          </a:bodyPr>
          <a:lstStyle/>
          <a:p>
            <a:r>
              <a:rPr lang="en-IN" sz="2800" b="1" dirty="0"/>
              <a:t>Interpreted</a:t>
            </a:r>
          </a:p>
          <a:p>
            <a:pPr lvl="1"/>
            <a:r>
              <a:rPr lang="en-US" sz="2000" dirty="0"/>
              <a:t>Python is an interpreted language i.e. interpreter executes the code line by line at a time. This makes debugging easy</a:t>
            </a:r>
            <a:endParaRPr lang="en-IN" sz="2000" dirty="0"/>
          </a:p>
          <a:p>
            <a:r>
              <a:rPr lang="en-IN" sz="2800" b="1" dirty="0"/>
              <a:t>Large</a:t>
            </a:r>
            <a:r>
              <a:rPr lang="en-IN" sz="2000" dirty="0"/>
              <a:t> </a:t>
            </a:r>
            <a:r>
              <a:rPr lang="en-IN" sz="2800" b="1" dirty="0"/>
              <a:t>Standard</a:t>
            </a:r>
            <a:r>
              <a:rPr lang="en-IN" sz="2000" dirty="0"/>
              <a:t> </a:t>
            </a:r>
            <a:r>
              <a:rPr lang="en-IN" sz="2800" b="1" dirty="0"/>
              <a:t>Library</a:t>
            </a:r>
          </a:p>
          <a:p>
            <a:pPr lvl="1"/>
            <a:r>
              <a:rPr lang="en-US" sz="2000" dirty="0"/>
              <a:t>Python downloads with a large library that you can use so you don’t have to write your own code for every single thing.</a:t>
            </a:r>
            <a:endParaRPr lang="en-IN" sz="2000" dirty="0"/>
          </a:p>
          <a:p>
            <a:r>
              <a:rPr lang="en-IN" sz="2800" b="1" dirty="0"/>
              <a:t>GUI</a:t>
            </a:r>
            <a:r>
              <a:rPr lang="en-IN" sz="2000" dirty="0"/>
              <a:t> </a:t>
            </a:r>
            <a:r>
              <a:rPr lang="en-IN" sz="2800" b="1" dirty="0"/>
              <a:t>Programming</a:t>
            </a:r>
          </a:p>
          <a:p>
            <a:pPr lvl="1"/>
            <a:r>
              <a:rPr lang="en-US" sz="2000" dirty="0"/>
              <a:t>Graphical user interfaces can be developed using Python.</a:t>
            </a:r>
            <a:endParaRPr lang="en-IN" sz="2000" dirty="0"/>
          </a:p>
          <a:p>
            <a:r>
              <a:rPr lang="en-IN" sz="2800" b="1" dirty="0"/>
              <a:t>Dynamically</a:t>
            </a:r>
            <a:r>
              <a:rPr lang="en-IN" sz="2000" dirty="0"/>
              <a:t> </a:t>
            </a:r>
            <a:r>
              <a:rPr lang="en-IN" sz="2800" b="1" dirty="0"/>
              <a:t>Typed</a:t>
            </a:r>
          </a:p>
          <a:p>
            <a:pPr lvl="1"/>
            <a:r>
              <a:rPr lang="en-US" sz="2000" dirty="0"/>
              <a:t>It is not necessary to specify a variable type while declaring it.</a:t>
            </a:r>
          </a:p>
          <a:p>
            <a:pPr lvl="1"/>
            <a:r>
              <a:rPr lang="en-US" sz="2000" dirty="0"/>
              <a:t>The type for a value is decided at runtime, not in advance.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8652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D25E7C9-4097-4F23-922C-45A8BA862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33" y="1260629"/>
            <a:ext cx="4397061" cy="41026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IN" sz="4800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IN" sz="6600" dirty="0">
                <a:solidFill>
                  <a:srgbClr val="C00000"/>
                </a:solidFill>
              </a:rPr>
              <a:t>Python </a:t>
            </a:r>
          </a:p>
          <a:p>
            <a:pPr marL="0" indent="0" algn="ctr">
              <a:buNone/>
            </a:pPr>
            <a:r>
              <a:rPr lang="en-IN" sz="6600" dirty="0">
                <a:solidFill>
                  <a:srgbClr val="C00000"/>
                </a:solidFill>
              </a:rPr>
              <a:t>is Portable</a:t>
            </a: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D9E40E68-7380-4AAD-B3DF-9B9C05E28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6040" y="645106"/>
            <a:ext cx="5451627" cy="5247747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97996F-39FE-4D98-AEED-BF4F9B70A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230" y="809699"/>
            <a:ext cx="2470745" cy="2378848"/>
          </a:xfrm>
          <a:prstGeom prst="rect">
            <a:avLst/>
          </a:prstGeom>
          <a:effectLst>
            <a:glow rad="127000">
              <a:schemeClr val="accent4"/>
            </a:glo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F8209B-EE30-4D53-8AE3-D41E4EC59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9478" y="809699"/>
            <a:ext cx="2417686" cy="2378848"/>
          </a:xfrm>
          <a:prstGeom prst="rect">
            <a:avLst/>
          </a:prstGeom>
          <a:effectLst>
            <a:glow rad="127000">
              <a:schemeClr val="accent4"/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E1E1F2-71AC-462F-8ECB-0B2A5A07A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230" y="3373480"/>
            <a:ext cx="2479483" cy="2330714"/>
          </a:xfrm>
          <a:prstGeom prst="rect">
            <a:avLst/>
          </a:prstGeom>
          <a:effectLst>
            <a:glow rad="127000">
              <a:schemeClr val="accent3"/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F538D1-373A-4470-99E1-CBABE187AB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8580" y="3353140"/>
            <a:ext cx="2479483" cy="2330714"/>
          </a:xfrm>
          <a:prstGeom prst="rect">
            <a:avLst/>
          </a:prstGeom>
          <a:effectLst>
            <a:glow rad="127000">
              <a:schemeClr val="accent4"/>
            </a:glow>
          </a:effectLst>
        </p:spPr>
      </p:pic>
    </p:spTree>
    <p:extLst>
      <p:ext uri="{BB962C8B-B14F-4D97-AF65-F5344CB8AC3E}">
        <p14:creationId xmlns:p14="http://schemas.microsoft.com/office/powerpoint/2010/main" val="2777895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2">
            <a:extLst>
              <a:ext uri="{FF2B5EF4-FFF2-40B4-BE49-F238E27FC236}">
                <a16:creationId xmlns:a16="http://schemas.microsoft.com/office/drawing/2014/main" id="{259C671B-1B22-4141-A9C0-2E7941FDA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7B2F5A4B-FA0F-4625-82F7-1D3F11281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ACB0BAE-722F-4C91-8C2A-44EF768E8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C3AC4D9F-59AC-421A-9FF3-C936CEC43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797BCE03-677D-4D65-A4D1-1FD721DD5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D007E5D0-0B4E-4094-988C-9917146C2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024DB804-C06B-4A0A-AC43-6BCCB7D76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B51DC17A-305E-486E-A527-5E8068E9E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B6CCA716-6D46-4523-BF96-FF1B0C54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E632B09A-D30C-4268-B28B-ACD6127630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5FC839A4-228B-4EC0-8AF4-D8E38ECE6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A8FFB1A1-5BB5-4551-87CD-F3365E6FE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D05AF173-8E70-41FA-9254-DF9AC3DDA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62" name="Group 26">
            <a:extLst>
              <a:ext uri="{FF2B5EF4-FFF2-40B4-BE49-F238E27FC236}">
                <a16:creationId xmlns:a16="http://schemas.microsoft.com/office/drawing/2014/main" id="{1D56A4CE-A3F4-4CFF-9A65-C029AC17B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DF669161-0B30-4C76-96BF-962027487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5232353-CF7C-44DD-8BEE-1C8FF54CD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EA6CAE2-8741-4E88-A632-69C2B2EC5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14AC37D-4388-4AE6-9D4D-CCD99A608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7FE084B0-333E-4F7C-83F1-F7D132527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DCFCB98-2E3A-4227-823C-80489BB28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252F94DE-A6A3-4463-BE05-34281F1C8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16EA21FA-886F-43CF-9D44-C1342F305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8C821A5-BCF7-47FE-894F-0ADC5FDB2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8337ECE-206A-472E-AFC4-0F230C91E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90BB2EC4-D043-4B43-87E7-723A787EE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04013015-AF71-47BC-BE4D-ED9EFA24F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5" name="Rectangle 40">
            <a:extLst>
              <a:ext uri="{FF2B5EF4-FFF2-40B4-BE49-F238E27FC236}">
                <a16:creationId xmlns:a16="http://schemas.microsoft.com/office/drawing/2014/main" id="{71B30B18-D920-4E3E-B931-1F310244C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6" name="Freeform 11">
            <a:extLst>
              <a:ext uri="{FF2B5EF4-FFF2-40B4-BE49-F238E27FC236}">
                <a16:creationId xmlns:a16="http://schemas.microsoft.com/office/drawing/2014/main" id="{C70EF50A-66E6-460A-8AF9-47A10D0D9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7" name="Rectangle 44">
            <a:extLst>
              <a:ext uri="{FF2B5EF4-FFF2-40B4-BE49-F238E27FC236}">
                <a16:creationId xmlns:a16="http://schemas.microsoft.com/office/drawing/2014/main" id="{01520B72-94C4-4ABB-AC64-A3382705B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5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46">
            <a:extLst>
              <a:ext uri="{FF2B5EF4-FFF2-40B4-BE49-F238E27FC236}">
                <a16:creationId xmlns:a16="http://schemas.microsoft.com/office/drawing/2014/main" id="{9A64CBFD-D6E8-4E6A-8F66-1948BED33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1F9EE0-61C1-429D-8253-90B526764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27" y="643467"/>
            <a:ext cx="1076534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5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CD0C97-0E6F-4BD8-86E9-4B4E5DB4F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0" y="1133475"/>
            <a:ext cx="834390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63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8">
            <a:extLst>
              <a:ext uri="{FF2B5EF4-FFF2-40B4-BE49-F238E27FC236}">
                <a16:creationId xmlns:a16="http://schemas.microsoft.com/office/drawing/2014/main" id="{51B860BB-F934-4DE1-A930-090DD475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61927C55-8047-466F-9FE4-B42D3D1AF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E914D83D-75AE-426B-90AC-E37CBA2BD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DDB740D6-20EA-4164-9EDB-243B210E8F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0843EF7D-8FF7-4B1B-810B-AA92D132E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F995A1BF-26D5-42BA-83D6-B74B0793A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706BB22B-358C-43E3-A01E-2CCD2EFD4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09828090-C04F-4B25-BD86-CE7A94A34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B062093C-CFDD-4759-8CD6-EB2CCD1DB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FB33C2A8-7609-427D-BC55-13F956201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9FF51B36-24F3-42B4-9ACD-2B83F4B570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6EBCB31E-7CBF-45FC-B7A3-7FE8E8C8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404CB86A-82A5-40B9-8D4B-159ED1A3C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76" name="Group 22">
            <a:extLst>
              <a:ext uri="{FF2B5EF4-FFF2-40B4-BE49-F238E27FC236}">
                <a16:creationId xmlns:a16="http://schemas.microsoft.com/office/drawing/2014/main" id="{DD17BCFA-C80F-4670-B8B9-034B5B1C8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2"/>
            <a:ext cx="2356675" cy="6853285"/>
            <a:chOff x="6627813" y="195454"/>
            <a:chExt cx="1952625" cy="5678297"/>
          </a:xfrm>
        </p:grpSpPr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F705DA76-B301-4098-9966-310A00C31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7484AECD-B027-45E9-8764-6E1A4A4A0D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CB341AF9-DEB1-42CB-8D1D-F262CFE46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1C7213C3-CCDC-48BD-BF51-7AB8EE57A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7568F4E5-84C7-4F79-A40F-AC4885CB6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81654B91-DAE7-4763-8F60-7A35727C21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E9C665F1-5409-4590-AA69-79EABC1EA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C3192F7D-0C18-4DB2-A88B-EBF562748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86BE4725-AC90-44AE-8B17-D13BA4BF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2C0C171A-856F-4606-9D98-B5318639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B6D57E3C-42A8-4054-B617-CE82DD8B7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C0A815A3-B7C7-4090-88EA-DA48AE474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7" name="Rectangle 36">
            <a:extLst>
              <a:ext uri="{FF2B5EF4-FFF2-40B4-BE49-F238E27FC236}">
                <a16:creationId xmlns:a16="http://schemas.microsoft.com/office/drawing/2014/main" id="{AE2F7D72-C98C-4C79-88A4-1DD7AAE7B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8" name="Freeform 6">
            <a:extLst>
              <a:ext uri="{FF2B5EF4-FFF2-40B4-BE49-F238E27FC236}">
                <a16:creationId xmlns:a16="http://schemas.microsoft.com/office/drawing/2014/main" id="{C03B0394-07A3-4767-BDD5-04B2F3E6B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015114-9AC3-4EFE-91BD-AEC5F8E04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4775200"/>
            <a:ext cx="8915399" cy="8234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Python is interpreted language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858070-3729-4816-A86B-AC722E298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634963"/>
            <a:ext cx="8245925" cy="385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594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ADC317-A4BA-48D1-AFE9-4CBC604208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7915" y="1323975"/>
            <a:ext cx="11354085" cy="4772025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2456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58DF5B7A-7785-49C6-B4EB-252FF28C2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78BD0529-90E2-47B4-8D13-CEE11A154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AE127430-162B-43FD-A02F-6E8AD8FD9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" name="Freeform 13">
              <a:extLst>
                <a:ext uri="{FF2B5EF4-FFF2-40B4-BE49-F238E27FC236}">
                  <a16:creationId xmlns:a16="http://schemas.microsoft.com/office/drawing/2014/main" id="{7A6023CB-BCF4-4A3C-B04B-EFF677921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2" name="Freeform 14">
              <a:extLst>
                <a:ext uri="{FF2B5EF4-FFF2-40B4-BE49-F238E27FC236}">
                  <a16:creationId xmlns:a16="http://schemas.microsoft.com/office/drawing/2014/main" id="{98B0FCF0-0865-45E1-977A-5BFDD0EFC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3" name="Freeform 15">
              <a:extLst>
                <a:ext uri="{FF2B5EF4-FFF2-40B4-BE49-F238E27FC236}">
                  <a16:creationId xmlns:a16="http://schemas.microsoft.com/office/drawing/2014/main" id="{C1FF2792-ADB4-44D2-B7EF-6E3503725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B7B0F0A2-D4CD-4EA5-96E9-9E282F25C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5" name="Freeform 17">
              <a:extLst>
                <a:ext uri="{FF2B5EF4-FFF2-40B4-BE49-F238E27FC236}">
                  <a16:creationId xmlns:a16="http://schemas.microsoft.com/office/drawing/2014/main" id="{FBBC4912-27C6-4C5E-9C40-AE9B6644E5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18">
              <a:extLst>
                <a:ext uri="{FF2B5EF4-FFF2-40B4-BE49-F238E27FC236}">
                  <a16:creationId xmlns:a16="http://schemas.microsoft.com/office/drawing/2014/main" id="{127E474D-BE64-49E8-8C82-691642D0B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19">
              <a:extLst>
                <a:ext uri="{FF2B5EF4-FFF2-40B4-BE49-F238E27FC236}">
                  <a16:creationId xmlns:a16="http://schemas.microsoft.com/office/drawing/2014/main" id="{A385E451-43CB-441B-83EE-28ACB6BCB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" name="Freeform 20">
              <a:extLst>
                <a:ext uri="{FF2B5EF4-FFF2-40B4-BE49-F238E27FC236}">
                  <a16:creationId xmlns:a16="http://schemas.microsoft.com/office/drawing/2014/main" id="{5BF91B89-051C-49D8-9029-83A1F52B0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9" name="Freeform 21">
              <a:extLst>
                <a:ext uri="{FF2B5EF4-FFF2-40B4-BE49-F238E27FC236}">
                  <a16:creationId xmlns:a16="http://schemas.microsoft.com/office/drawing/2014/main" id="{42329880-D64F-4074-ABE4-348FDC7FB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0" name="Freeform 22">
              <a:extLst>
                <a:ext uri="{FF2B5EF4-FFF2-40B4-BE49-F238E27FC236}">
                  <a16:creationId xmlns:a16="http://schemas.microsoft.com/office/drawing/2014/main" id="{2FAD4595-5B16-442B-A756-924FB136A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F9B151E-1B34-4FA6-A53D-B92F787D9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63" name="Freeform 27">
              <a:extLst>
                <a:ext uri="{FF2B5EF4-FFF2-40B4-BE49-F238E27FC236}">
                  <a16:creationId xmlns:a16="http://schemas.microsoft.com/office/drawing/2014/main" id="{617ED8F6-0AA2-4080-ADCB-6C7CE1759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4" name="Freeform 28">
              <a:extLst>
                <a:ext uri="{FF2B5EF4-FFF2-40B4-BE49-F238E27FC236}">
                  <a16:creationId xmlns:a16="http://schemas.microsoft.com/office/drawing/2014/main" id="{76F017FD-AF02-4E22-A564-5DCC93F5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5" name="Freeform 29">
              <a:extLst>
                <a:ext uri="{FF2B5EF4-FFF2-40B4-BE49-F238E27FC236}">
                  <a16:creationId xmlns:a16="http://schemas.microsoft.com/office/drawing/2014/main" id="{61F8A187-FAA8-4625-AC70-EE2C7499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6" name="Freeform 30">
              <a:extLst>
                <a:ext uri="{FF2B5EF4-FFF2-40B4-BE49-F238E27FC236}">
                  <a16:creationId xmlns:a16="http://schemas.microsoft.com/office/drawing/2014/main" id="{6D431C21-669A-42BC-A2DF-9092CA729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7" name="Freeform 31">
              <a:extLst>
                <a:ext uri="{FF2B5EF4-FFF2-40B4-BE49-F238E27FC236}">
                  <a16:creationId xmlns:a16="http://schemas.microsoft.com/office/drawing/2014/main" id="{D143DDDF-3A80-4C43-BBCF-8EC128010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8" name="Freeform 32">
              <a:extLst>
                <a:ext uri="{FF2B5EF4-FFF2-40B4-BE49-F238E27FC236}">
                  <a16:creationId xmlns:a16="http://schemas.microsoft.com/office/drawing/2014/main" id="{313BFF88-4BDD-4CC4-A514-C7D655779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9" name="Freeform 33">
              <a:extLst>
                <a:ext uri="{FF2B5EF4-FFF2-40B4-BE49-F238E27FC236}">
                  <a16:creationId xmlns:a16="http://schemas.microsoft.com/office/drawing/2014/main" id="{BA235B4A-F8AD-4C1E-9074-356253813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34">
              <a:extLst>
                <a:ext uri="{FF2B5EF4-FFF2-40B4-BE49-F238E27FC236}">
                  <a16:creationId xmlns:a16="http://schemas.microsoft.com/office/drawing/2014/main" id="{281D9204-5CB0-44D1-B01F-5FFF6BDB2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" name="Freeform 35">
              <a:extLst>
                <a:ext uri="{FF2B5EF4-FFF2-40B4-BE49-F238E27FC236}">
                  <a16:creationId xmlns:a16="http://schemas.microsoft.com/office/drawing/2014/main" id="{4DD213C5-5C2A-403A-AAEF-E495E64AE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" name="Freeform 36">
              <a:extLst>
                <a:ext uri="{FF2B5EF4-FFF2-40B4-BE49-F238E27FC236}">
                  <a16:creationId xmlns:a16="http://schemas.microsoft.com/office/drawing/2014/main" id="{3D07FF46-5E32-4BEE-B85D-107AD341D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3" name="Freeform 37">
              <a:extLst>
                <a:ext uri="{FF2B5EF4-FFF2-40B4-BE49-F238E27FC236}">
                  <a16:creationId xmlns:a16="http://schemas.microsoft.com/office/drawing/2014/main" id="{4E5AE900-6815-4A65-9A96-CA280B3A8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4" name="Freeform 38">
              <a:extLst>
                <a:ext uri="{FF2B5EF4-FFF2-40B4-BE49-F238E27FC236}">
                  <a16:creationId xmlns:a16="http://schemas.microsoft.com/office/drawing/2014/main" id="{45EA57FC-ADA4-45DD-98E7-B0615C5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9FFA7C60-EEB5-45DC-B964-20A76F776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8" name="Freeform 11">
            <a:extLst>
              <a:ext uri="{FF2B5EF4-FFF2-40B4-BE49-F238E27FC236}">
                <a16:creationId xmlns:a16="http://schemas.microsoft.com/office/drawing/2014/main" id="{7D84F46B-82DB-461C-88AC-F6C66B593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19D1EE6-C77B-4AB5-80C2-B2766A04E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84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27866C-AA9D-4D05-8449-4E5E26137A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8774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873991DB-6F50-4514-9746-B72BC8E1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72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B860BB-F934-4DE1-A930-090DD475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61927C55-8047-466F-9FE4-B42D3D1AF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E914D83D-75AE-426B-90AC-E37CBA2BD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DDB740D6-20EA-4164-9EDB-243B210E8F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0843EF7D-8FF7-4B1B-810B-AA92D132E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F995A1BF-26D5-42BA-83D6-B74B0793A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706BB22B-358C-43E3-A01E-2CCD2EFD4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09828090-C04F-4B25-BD86-CE7A94A34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B062093C-CFDD-4759-8CD6-EB2CCD1DB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FB33C2A8-7609-427D-BC55-13F956201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9FF51B36-24F3-42B4-9ACD-2B83F4B570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6EBCB31E-7CBF-45FC-B7A3-7FE8E8C8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404CB86A-82A5-40B9-8D4B-159ED1A3C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D17BCFA-C80F-4670-B8B9-034B5B1C8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2"/>
            <a:ext cx="2356675" cy="6853285"/>
            <a:chOff x="6627813" y="195454"/>
            <a:chExt cx="1952625" cy="5678297"/>
          </a:xfrm>
        </p:grpSpPr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F705DA76-B301-4098-9966-310A00C31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7484AECD-B027-45E9-8764-6E1A4A4A0D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CB341AF9-DEB1-42CB-8D1D-F262CFE46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1C7213C3-CCDC-48BD-BF51-7AB8EE57A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7568F4E5-84C7-4F79-A40F-AC4885CB6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81654B91-DAE7-4763-8F60-7A35727C21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E9C665F1-5409-4590-AA69-79EABC1EA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C3192F7D-0C18-4DB2-A88B-EBF562748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86BE4725-AC90-44AE-8B17-D13BA4BF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2C0C171A-856F-4606-9D98-B5318639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B6D57E3C-42A8-4054-B617-CE82DD8B7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C0A815A3-B7C7-4090-88EA-DA48AE474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AE2F7D72-C98C-4C79-88A4-1DD7AAE7B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C03B0394-07A3-4767-BDD5-04B2F3E6B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1D90E761-E560-46E8-8B50-CCE703218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B6DB3CD-0C97-402C-AD14-1CFB3731D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97234BEC-0BCD-458D-8B88-2BC54257EA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C48CE172-AE11-48FC-A6A0-9AA032A57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572161ED-F602-403B-99F6-EA9EEB5CF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C690B4DC-6AA2-42B0-BD0B-1176A202B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732FF4E5-BC90-4FED-8321-AB6DF447C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566CEB4A-6A92-4067-BD6E-6BE63BF23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79A94B40-F9D3-4A81-BDF5-ED3A9D5532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E4869EFC-7C13-485C-82C9-24F35B74B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75E4F377-7915-4B31-A427-FB5F5540A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F8CB933D-D3DC-469F-A3AA-172BC84F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705004CC-06FA-4258-994F-2E01354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5057B1F9-2060-4D46-980E-D0072A792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4C8C568-88AA-44B9-AB79-0B8309ABB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4529540"/>
            <a:ext cx="8915399" cy="11624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C00000"/>
                </a:solidFill>
              </a:rPr>
              <a:t>Popularity of Python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74B4E41-E545-49EE-9771-7B452A8B3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58" name="Freeform 27">
              <a:extLst>
                <a:ext uri="{FF2B5EF4-FFF2-40B4-BE49-F238E27FC236}">
                  <a16:creationId xmlns:a16="http://schemas.microsoft.com/office/drawing/2014/main" id="{2B32DC75-144B-4978-9B68-1F127AF20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28">
              <a:extLst>
                <a:ext uri="{FF2B5EF4-FFF2-40B4-BE49-F238E27FC236}">
                  <a16:creationId xmlns:a16="http://schemas.microsoft.com/office/drawing/2014/main" id="{C4F4DBE9-40DF-46D0-9632-D21CCB65D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29">
              <a:extLst>
                <a:ext uri="{FF2B5EF4-FFF2-40B4-BE49-F238E27FC236}">
                  <a16:creationId xmlns:a16="http://schemas.microsoft.com/office/drawing/2014/main" id="{0ED412B8-A2C5-4273-8DD9-6EF3D93FCF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0">
              <a:extLst>
                <a:ext uri="{FF2B5EF4-FFF2-40B4-BE49-F238E27FC236}">
                  <a16:creationId xmlns:a16="http://schemas.microsoft.com/office/drawing/2014/main" id="{1812C244-C36C-489A-ACA6-A96AE3928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2" name="Freeform 31">
              <a:extLst>
                <a:ext uri="{FF2B5EF4-FFF2-40B4-BE49-F238E27FC236}">
                  <a16:creationId xmlns:a16="http://schemas.microsoft.com/office/drawing/2014/main" id="{ADF1B598-5BB2-4C7F-A7FD-484730B87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3" name="Freeform 32">
              <a:extLst>
                <a:ext uri="{FF2B5EF4-FFF2-40B4-BE49-F238E27FC236}">
                  <a16:creationId xmlns:a16="http://schemas.microsoft.com/office/drawing/2014/main" id="{3B796D61-CE3E-4246-BB4E-84A20A1C2A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4" name="Freeform 33">
              <a:extLst>
                <a:ext uri="{FF2B5EF4-FFF2-40B4-BE49-F238E27FC236}">
                  <a16:creationId xmlns:a16="http://schemas.microsoft.com/office/drawing/2014/main" id="{41D653AD-C65E-42B2-8FAA-23023A9E3A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5" name="Freeform 34">
              <a:extLst>
                <a:ext uri="{FF2B5EF4-FFF2-40B4-BE49-F238E27FC236}">
                  <a16:creationId xmlns:a16="http://schemas.microsoft.com/office/drawing/2014/main" id="{4A51985B-37E4-485C-95B1-8CC5C957A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6" name="Freeform 35">
              <a:extLst>
                <a:ext uri="{FF2B5EF4-FFF2-40B4-BE49-F238E27FC236}">
                  <a16:creationId xmlns:a16="http://schemas.microsoft.com/office/drawing/2014/main" id="{6FA4A699-43E1-4AE5-AFE8-2C7682415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7" name="Freeform 36">
              <a:extLst>
                <a:ext uri="{FF2B5EF4-FFF2-40B4-BE49-F238E27FC236}">
                  <a16:creationId xmlns:a16="http://schemas.microsoft.com/office/drawing/2014/main" id="{890EDF97-B9A5-4727-A45A-7A837FDF9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8" name="Freeform 37">
              <a:extLst>
                <a:ext uri="{FF2B5EF4-FFF2-40B4-BE49-F238E27FC236}">
                  <a16:creationId xmlns:a16="http://schemas.microsoft.com/office/drawing/2014/main" id="{D0AA5564-AD66-4164-8694-1E918AA47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9" name="Freeform 38">
              <a:extLst>
                <a:ext uri="{FF2B5EF4-FFF2-40B4-BE49-F238E27FC236}">
                  <a16:creationId xmlns:a16="http://schemas.microsoft.com/office/drawing/2014/main" id="{19679950-7893-4CBD-A373-E288FB060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D65C27E2-9CC1-45AC-9302-CAA9B2BA0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051EAC-6F20-4E3D-BFF7-7E9F91DE2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40597"/>
          <a:stretch/>
        </p:blipFill>
        <p:spPr>
          <a:xfrm>
            <a:off x="1819275" y="640080"/>
            <a:ext cx="10244117" cy="3602736"/>
          </a:xfrm>
          <a:prstGeom prst="rect">
            <a:avLst/>
          </a:prstGeom>
        </p:spPr>
      </p:pic>
      <p:sp>
        <p:nvSpPr>
          <p:cNvPr id="73" name="Freeform 33">
            <a:extLst>
              <a:ext uri="{FF2B5EF4-FFF2-40B4-BE49-F238E27FC236}">
                <a16:creationId xmlns:a16="http://schemas.microsoft.com/office/drawing/2014/main" id="{47BF6F76-2517-4EBD-A224-BD5376FF6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753578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93878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2F90DE-AB92-41F1-922D-9C30F5AEC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623887"/>
            <a:ext cx="8134350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296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259C671B-1B22-4141-A9C0-2E7941FDA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7B2F5A4B-FA0F-4625-82F7-1D3F11281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9ACB0BAE-722F-4C91-8C2A-44EF768E8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C3AC4D9F-59AC-421A-9FF3-C936CEC43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797BCE03-677D-4D65-A4D1-1FD721DD5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D007E5D0-0B4E-4094-988C-9917146C2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024DB804-C06B-4A0A-AC43-6BCCB7D76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" name="Freeform 17">
              <a:extLst>
                <a:ext uri="{FF2B5EF4-FFF2-40B4-BE49-F238E27FC236}">
                  <a16:creationId xmlns:a16="http://schemas.microsoft.com/office/drawing/2014/main" id="{B51DC17A-305E-486E-A527-5E8068E9E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B6CCA716-6D46-4523-BF96-FF1B0C54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0" name="Freeform 19">
              <a:extLst>
                <a:ext uri="{FF2B5EF4-FFF2-40B4-BE49-F238E27FC236}">
                  <a16:creationId xmlns:a16="http://schemas.microsoft.com/office/drawing/2014/main" id="{E632B09A-D30C-4268-B28B-ACD6127630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" name="Freeform 20">
              <a:extLst>
                <a:ext uri="{FF2B5EF4-FFF2-40B4-BE49-F238E27FC236}">
                  <a16:creationId xmlns:a16="http://schemas.microsoft.com/office/drawing/2014/main" id="{5FC839A4-228B-4EC0-8AF4-D8E38ECE6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2" name="Freeform 21">
              <a:extLst>
                <a:ext uri="{FF2B5EF4-FFF2-40B4-BE49-F238E27FC236}">
                  <a16:creationId xmlns:a16="http://schemas.microsoft.com/office/drawing/2014/main" id="{A8FFB1A1-5BB5-4551-87CD-F3365E6FE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3" name="Freeform 22">
              <a:extLst>
                <a:ext uri="{FF2B5EF4-FFF2-40B4-BE49-F238E27FC236}">
                  <a16:creationId xmlns:a16="http://schemas.microsoft.com/office/drawing/2014/main" id="{D05AF173-8E70-41FA-9254-DF9AC3DDA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D56A4CE-A3F4-4CFF-9A65-C029AC17B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66" name="Freeform 27">
              <a:extLst>
                <a:ext uri="{FF2B5EF4-FFF2-40B4-BE49-F238E27FC236}">
                  <a16:creationId xmlns:a16="http://schemas.microsoft.com/office/drawing/2014/main" id="{DF669161-0B30-4C76-96BF-962027487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7" name="Freeform 28">
              <a:extLst>
                <a:ext uri="{FF2B5EF4-FFF2-40B4-BE49-F238E27FC236}">
                  <a16:creationId xmlns:a16="http://schemas.microsoft.com/office/drawing/2014/main" id="{A5232353-CF7C-44DD-8BEE-1C8FF54CD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8" name="Freeform 29">
              <a:extLst>
                <a:ext uri="{FF2B5EF4-FFF2-40B4-BE49-F238E27FC236}">
                  <a16:creationId xmlns:a16="http://schemas.microsoft.com/office/drawing/2014/main" id="{AEA6CAE2-8741-4E88-A632-69C2B2EC5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9" name="Freeform 30">
              <a:extLst>
                <a:ext uri="{FF2B5EF4-FFF2-40B4-BE49-F238E27FC236}">
                  <a16:creationId xmlns:a16="http://schemas.microsoft.com/office/drawing/2014/main" id="{014AC37D-4388-4AE6-9D4D-CCD99A608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31">
              <a:extLst>
                <a:ext uri="{FF2B5EF4-FFF2-40B4-BE49-F238E27FC236}">
                  <a16:creationId xmlns:a16="http://schemas.microsoft.com/office/drawing/2014/main" id="{7FE084B0-333E-4F7C-83F1-F7D132527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" name="Freeform 32">
              <a:extLst>
                <a:ext uri="{FF2B5EF4-FFF2-40B4-BE49-F238E27FC236}">
                  <a16:creationId xmlns:a16="http://schemas.microsoft.com/office/drawing/2014/main" id="{FDCFCB98-2E3A-4227-823C-80489BB28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" name="Freeform 33">
              <a:extLst>
                <a:ext uri="{FF2B5EF4-FFF2-40B4-BE49-F238E27FC236}">
                  <a16:creationId xmlns:a16="http://schemas.microsoft.com/office/drawing/2014/main" id="{252F94DE-A6A3-4463-BE05-34281F1C8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3" name="Freeform 34">
              <a:extLst>
                <a:ext uri="{FF2B5EF4-FFF2-40B4-BE49-F238E27FC236}">
                  <a16:creationId xmlns:a16="http://schemas.microsoft.com/office/drawing/2014/main" id="{16EA21FA-886F-43CF-9D44-C1342F305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4" name="Freeform 35">
              <a:extLst>
                <a:ext uri="{FF2B5EF4-FFF2-40B4-BE49-F238E27FC236}">
                  <a16:creationId xmlns:a16="http://schemas.microsoft.com/office/drawing/2014/main" id="{88C821A5-BCF7-47FE-894F-0ADC5FDB2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5" name="Freeform 36">
              <a:extLst>
                <a:ext uri="{FF2B5EF4-FFF2-40B4-BE49-F238E27FC236}">
                  <a16:creationId xmlns:a16="http://schemas.microsoft.com/office/drawing/2014/main" id="{F8337ECE-206A-472E-AFC4-0F230C91E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6" name="Freeform 37">
              <a:extLst>
                <a:ext uri="{FF2B5EF4-FFF2-40B4-BE49-F238E27FC236}">
                  <a16:creationId xmlns:a16="http://schemas.microsoft.com/office/drawing/2014/main" id="{90BB2EC4-D043-4B43-87E7-723A787EE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7" name="Freeform 38">
              <a:extLst>
                <a:ext uri="{FF2B5EF4-FFF2-40B4-BE49-F238E27FC236}">
                  <a16:creationId xmlns:a16="http://schemas.microsoft.com/office/drawing/2014/main" id="{04013015-AF71-47BC-BE4D-ED9EFA24F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71B30B18-D920-4E3E-B931-1F310244C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" name="Freeform 11">
            <a:extLst>
              <a:ext uri="{FF2B5EF4-FFF2-40B4-BE49-F238E27FC236}">
                <a16:creationId xmlns:a16="http://schemas.microsoft.com/office/drawing/2014/main" id="{C70EF50A-66E6-460A-8AF9-47A10D0D9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90" name="Rectangle 82">
            <a:extLst>
              <a:ext uri="{FF2B5EF4-FFF2-40B4-BE49-F238E27FC236}">
                <a16:creationId xmlns:a16="http://schemas.microsoft.com/office/drawing/2014/main" id="{241D049E-2C7B-4131-B81E-E5B643BD6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84">
            <a:extLst>
              <a:ext uri="{FF2B5EF4-FFF2-40B4-BE49-F238E27FC236}">
                <a16:creationId xmlns:a16="http://schemas.microsoft.com/office/drawing/2014/main" id="{91635463-D121-4B16-AB61-D492DD3F0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C3011D-DE70-4B08-AF05-F4E4BD6D2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540" y="643467"/>
            <a:ext cx="867091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792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0C9FEC7-0A6A-4262-8008-053A17AE9B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CF7D6B-1DE6-4E5E-8177-D76B38485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100" y="643467"/>
            <a:ext cx="977380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92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BFE3618-8387-4153-870E-99EA1B978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A51959-2EB3-4FFE-A4E4-90C63DFB2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690" y="1882066"/>
            <a:ext cx="3650279" cy="1961417"/>
          </a:xfrm>
        </p:spPr>
        <p:txBody>
          <a:bodyPr>
            <a:noAutofit/>
          </a:bodyPr>
          <a:lstStyle/>
          <a:p>
            <a:pPr algn="ctr"/>
            <a:r>
              <a:rPr lang="en-IN" sz="4400" dirty="0">
                <a:solidFill>
                  <a:srgbClr val="C00000"/>
                </a:solidFill>
              </a:rPr>
              <a:t>Data Scientists Love Python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99A42A-5548-4BB8-9115-A05821C36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3" descr="https://qphl.fs.quoracdn.net/main-qimg-c05ac677e3ec78c666a2ac6a2681ee84">
            <a:extLst>
              <a:ext uri="{FF2B5EF4-FFF2-40B4-BE49-F238E27FC236}">
                <a16:creationId xmlns:a16="http://schemas.microsoft.com/office/drawing/2014/main" id="{4789D2BE-397E-494D-BE1F-BC0BF08318A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129" y="640080"/>
            <a:ext cx="4320405" cy="5252773"/>
          </a:xfrm>
          <a:prstGeom prst="rect">
            <a:avLst/>
          </a:prstGeom>
          <a:noFill/>
        </p:spPr>
      </p:pic>
      <p:sp>
        <p:nvSpPr>
          <p:cNvPr id="16" name="Freeform 11">
            <a:extLst>
              <a:ext uri="{FF2B5EF4-FFF2-40B4-BE49-F238E27FC236}">
                <a16:creationId xmlns:a16="http://schemas.microsoft.com/office/drawing/2014/main" id="{D49441E5-946F-46B3-BDD2-BAD088532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3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B860BB-F934-4DE1-A930-090DD475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61927C55-8047-466F-9FE4-B42D3D1AF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E914D83D-75AE-426B-90AC-E37CBA2BD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DDB740D6-20EA-4164-9EDB-243B210E8F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0843EF7D-8FF7-4B1B-810B-AA92D132E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F995A1BF-26D5-42BA-83D6-B74B0793A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706BB22B-358C-43E3-A01E-2CCD2EFD4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09828090-C04F-4B25-BD86-CE7A94A34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B062093C-CFDD-4759-8CD6-EB2CCD1DB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FB33C2A8-7609-427D-BC55-13F956201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9FF51B36-24F3-42B4-9ACD-2B83F4B570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6EBCB31E-7CBF-45FC-B7A3-7FE8E8C8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404CB86A-82A5-40B9-8D4B-159ED1A3C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D17BCFA-C80F-4670-B8B9-034B5B1C8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2"/>
            <a:ext cx="2356675" cy="6853285"/>
            <a:chOff x="6627813" y="195454"/>
            <a:chExt cx="1952625" cy="5678297"/>
          </a:xfrm>
        </p:grpSpPr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F705DA76-B301-4098-9966-310A00C31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7484AECD-B027-45E9-8764-6E1A4A4A0D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CB341AF9-DEB1-42CB-8D1D-F262CFE46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1C7213C3-CCDC-48BD-BF51-7AB8EE57A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7568F4E5-84C7-4F79-A40F-AC4885CB6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81654B91-DAE7-4763-8F60-7A35727C21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E9C665F1-5409-4590-AA69-79EABC1EA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C3192F7D-0C18-4DB2-A88B-EBF562748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86BE4725-AC90-44AE-8B17-D13BA4BF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2C0C171A-856F-4606-9D98-B5318639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B6D57E3C-42A8-4054-B617-CE82DD8B7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C0A815A3-B7C7-4090-88EA-DA48AE474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AE2F7D72-C98C-4C79-88A4-1DD7AAE7B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C03B0394-07A3-4767-BDD5-04B2F3E6B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1D90E761-E560-46E8-8B50-CCE703218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B6DB3CD-0C97-402C-AD14-1CFB3731D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97234BEC-0BCD-458D-8B88-2BC54257EA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C48CE172-AE11-48FC-A6A0-9AA032A57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572161ED-F602-403B-99F6-EA9EEB5CF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C690B4DC-6AA2-42B0-BD0B-1176A202B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732FF4E5-BC90-4FED-8321-AB6DF447C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566CEB4A-6A92-4067-BD6E-6BE63BF23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79A94B40-F9D3-4A81-BDF5-ED3A9D5532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E4869EFC-7C13-485C-82C9-24F35B74B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75E4F377-7915-4B31-A427-FB5F5540A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F8CB933D-D3DC-469F-A3AA-172BC84F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705004CC-06FA-4258-994F-2E01354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5057B1F9-2060-4D46-980E-D0072A792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CFD2CE6-3F46-486B-9F88-66105AD54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4529540"/>
            <a:ext cx="8915399" cy="116242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 dirty="0">
                <a:solidFill>
                  <a:srgbClr val="C00000"/>
                </a:solidFill>
              </a:rPr>
              <a:t>Who is ahead in Data Sciences?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74B4E41-E545-49EE-9771-7B452A8B3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58" name="Freeform 27">
              <a:extLst>
                <a:ext uri="{FF2B5EF4-FFF2-40B4-BE49-F238E27FC236}">
                  <a16:creationId xmlns:a16="http://schemas.microsoft.com/office/drawing/2014/main" id="{2B32DC75-144B-4978-9B68-1F127AF20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28">
              <a:extLst>
                <a:ext uri="{FF2B5EF4-FFF2-40B4-BE49-F238E27FC236}">
                  <a16:creationId xmlns:a16="http://schemas.microsoft.com/office/drawing/2014/main" id="{C4F4DBE9-40DF-46D0-9632-D21CCB65D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29">
              <a:extLst>
                <a:ext uri="{FF2B5EF4-FFF2-40B4-BE49-F238E27FC236}">
                  <a16:creationId xmlns:a16="http://schemas.microsoft.com/office/drawing/2014/main" id="{0ED412B8-A2C5-4273-8DD9-6EF3D93FCF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0">
              <a:extLst>
                <a:ext uri="{FF2B5EF4-FFF2-40B4-BE49-F238E27FC236}">
                  <a16:creationId xmlns:a16="http://schemas.microsoft.com/office/drawing/2014/main" id="{1812C244-C36C-489A-ACA6-A96AE3928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2" name="Freeform 31">
              <a:extLst>
                <a:ext uri="{FF2B5EF4-FFF2-40B4-BE49-F238E27FC236}">
                  <a16:creationId xmlns:a16="http://schemas.microsoft.com/office/drawing/2014/main" id="{ADF1B598-5BB2-4C7F-A7FD-484730B87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3" name="Freeform 32">
              <a:extLst>
                <a:ext uri="{FF2B5EF4-FFF2-40B4-BE49-F238E27FC236}">
                  <a16:creationId xmlns:a16="http://schemas.microsoft.com/office/drawing/2014/main" id="{3B796D61-CE3E-4246-BB4E-84A20A1C2A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4" name="Freeform 33">
              <a:extLst>
                <a:ext uri="{FF2B5EF4-FFF2-40B4-BE49-F238E27FC236}">
                  <a16:creationId xmlns:a16="http://schemas.microsoft.com/office/drawing/2014/main" id="{41D653AD-C65E-42B2-8FAA-23023A9E3A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5" name="Freeform 34">
              <a:extLst>
                <a:ext uri="{FF2B5EF4-FFF2-40B4-BE49-F238E27FC236}">
                  <a16:creationId xmlns:a16="http://schemas.microsoft.com/office/drawing/2014/main" id="{4A51985B-37E4-485C-95B1-8CC5C957A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6" name="Freeform 35">
              <a:extLst>
                <a:ext uri="{FF2B5EF4-FFF2-40B4-BE49-F238E27FC236}">
                  <a16:creationId xmlns:a16="http://schemas.microsoft.com/office/drawing/2014/main" id="{6FA4A699-43E1-4AE5-AFE8-2C7682415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7" name="Freeform 36">
              <a:extLst>
                <a:ext uri="{FF2B5EF4-FFF2-40B4-BE49-F238E27FC236}">
                  <a16:creationId xmlns:a16="http://schemas.microsoft.com/office/drawing/2014/main" id="{890EDF97-B9A5-4727-A45A-7A837FDF9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8" name="Freeform 37">
              <a:extLst>
                <a:ext uri="{FF2B5EF4-FFF2-40B4-BE49-F238E27FC236}">
                  <a16:creationId xmlns:a16="http://schemas.microsoft.com/office/drawing/2014/main" id="{D0AA5564-AD66-4164-8694-1E918AA47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9" name="Freeform 38">
              <a:extLst>
                <a:ext uri="{FF2B5EF4-FFF2-40B4-BE49-F238E27FC236}">
                  <a16:creationId xmlns:a16="http://schemas.microsoft.com/office/drawing/2014/main" id="{19679950-7893-4CBD-A373-E288FB060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D65C27E2-9CC1-45AC-9302-CAA9B2BA0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258599-D9C4-4F10-8C54-E82A2247E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640080"/>
            <a:ext cx="8427454" cy="3602736"/>
          </a:xfrm>
          <a:prstGeom prst="rect">
            <a:avLst/>
          </a:prstGeom>
        </p:spPr>
      </p:pic>
      <p:sp>
        <p:nvSpPr>
          <p:cNvPr id="73" name="Freeform 33">
            <a:extLst>
              <a:ext uri="{FF2B5EF4-FFF2-40B4-BE49-F238E27FC236}">
                <a16:creationId xmlns:a16="http://schemas.microsoft.com/office/drawing/2014/main" id="{47BF6F76-2517-4EBD-A224-BD5376FF6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753578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96820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396E6-84B6-4B68-8459-95B098AA5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694" y="4986560"/>
            <a:ext cx="9983294" cy="1280890"/>
          </a:xfrm>
        </p:spPr>
        <p:txBody>
          <a:bodyPr>
            <a:noAutofit/>
          </a:bodyPr>
          <a:lstStyle/>
          <a:p>
            <a:r>
              <a:rPr lang="en-IN" sz="4400" dirty="0">
                <a:solidFill>
                  <a:srgbClr val="C00000"/>
                </a:solidFill>
              </a:rPr>
              <a:t>Skills required to become a data scientist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152ABA-55E0-4CAD-914E-E354CC9FB61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4221" y="466725"/>
            <a:ext cx="7767961" cy="419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274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0396E6-84B6-4B68-8459-95B098AA5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757" y="4728834"/>
            <a:ext cx="9525740" cy="125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sz="4000" dirty="0">
                <a:solidFill>
                  <a:srgbClr val="C00000"/>
                </a:solidFill>
              </a:rPr>
              <a:t>List of few companies who are using Python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5C4D98-47F5-4000-A896-647EB7E87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091" y="869272"/>
            <a:ext cx="9277817" cy="3791505"/>
          </a:xfrm>
          <a:prstGeom prst="rect">
            <a:avLst/>
          </a:prstGeom>
        </p:spPr>
      </p:pic>
      <p:sp>
        <p:nvSpPr>
          <p:cNvPr id="15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103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1B860BB-F934-4DE1-A930-090DD475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1927C55-8047-466F-9FE4-B42D3D1AF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E914D83D-75AE-426B-90AC-E37CBA2BD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DDB740D6-20EA-4164-9EDB-243B210E8F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0843EF7D-8FF7-4B1B-810B-AA92D132E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F995A1BF-26D5-42BA-83D6-B74B0793A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706BB22B-358C-43E3-A01E-2CCD2EFD4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09828090-C04F-4B25-BD86-CE7A94A34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B062093C-CFDD-4759-8CD6-EB2CCD1DB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FB33C2A8-7609-427D-BC55-13F956201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9FF51B36-24F3-42B4-9ACD-2B83F4B570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6EBCB31E-7CBF-45FC-B7A3-7FE8E8C8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404CB86A-82A5-40B9-8D4B-159ED1A3C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17BCFA-C80F-4670-B8B9-034B5B1C8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2"/>
            <a:ext cx="2356675" cy="6853285"/>
            <a:chOff x="6627813" y="195454"/>
            <a:chExt cx="1952625" cy="5678297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F705DA76-B301-4098-9966-310A00C31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7484AECD-B027-45E9-8764-6E1A4A4A0D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CB341AF9-DEB1-42CB-8D1D-F262CFE46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1C7213C3-CCDC-48BD-BF51-7AB8EE57A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7568F4E5-84C7-4F79-A40F-AC4885CB6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81654B91-DAE7-4763-8F60-7A35727C21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E9C665F1-5409-4590-AA69-79EABC1EA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C3192F7D-0C18-4DB2-A88B-EBF562748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86BE4725-AC90-44AE-8B17-D13BA4BF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2C0C171A-856F-4606-9D98-B5318639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B6D57E3C-42A8-4054-B617-CE82DD8B7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C0A815A3-B7C7-4090-88EA-DA48AE474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E2F7D72-C98C-4C79-88A4-1DD7AAE7B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Freeform 6">
            <a:extLst>
              <a:ext uri="{FF2B5EF4-FFF2-40B4-BE49-F238E27FC236}">
                <a16:creationId xmlns:a16="http://schemas.microsoft.com/office/drawing/2014/main" id="{C03B0394-07A3-4767-BDD5-04B2F3E6B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1D90E761-E560-46E8-8B50-CCE703218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B6DB3CD-0C97-402C-AD14-1CFB3731D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97234BEC-0BCD-458D-8B88-2BC54257EA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C48CE172-AE11-48FC-A6A0-9AA032A57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572161ED-F602-403B-99F6-EA9EEB5CF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C690B4DC-6AA2-42B0-BD0B-1176A202B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732FF4E5-BC90-4FED-8321-AB6DF447C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566CEB4A-6A92-4067-BD6E-6BE63BF23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79A94B40-F9D3-4A81-BDF5-ED3A9D5532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E4869EFC-7C13-485C-82C9-24F35B74B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75E4F377-7915-4B31-A427-FB5F5540A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F8CB933D-D3DC-469F-A3AA-172BC84F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705004CC-06FA-4258-994F-2E01354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5057B1F9-2060-4D46-980E-D0072A792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B0396E6-84B6-4B68-8459-95B098AA5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4529540"/>
            <a:ext cx="8915399" cy="1162423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solidFill>
                  <a:srgbClr val="C00000"/>
                </a:solidFill>
              </a:rPr>
              <a:t>Top Companies that built their websites with Python Framework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74B4E41-E545-49EE-9771-7B452A8B3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61" name="Freeform 27">
              <a:extLst>
                <a:ext uri="{FF2B5EF4-FFF2-40B4-BE49-F238E27FC236}">
                  <a16:creationId xmlns:a16="http://schemas.microsoft.com/office/drawing/2014/main" id="{2B32DC75-144B-4978-9B68-1F127AF20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2" name="Freeform 28">
              <a:extLst>
                <a:ext uri="{FF2B5EF4-FFF2-40B4-BE49-F238E27FC236}">
                  <a16:creationId xmlns:a16="http://schemas.microsoft.com/office/drawing/2014/main" id="{C4F4DBE9-40DF-46D0-9632-D21CCB65D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3" name="Freeform 29">
              <a:extLst>
                <a:ext uri="{FF2B5EF4-FFF2-40B4-BE49-F238E27FC236}">
                  <a16:creationId xmlns:a16="http://schemas.microsoft.com/office/drawing/2014/main" id="{0ED412B8-A2C5-4273-8DD9-6EF3D93FCF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4" name="Freeform 30">
              <a:extLst>
                <a:ext uri="{FF2B5EF4-FFF2-40B4-BE49-F238E27FC236}">
                  <a16:creationId xmlns:a16="http://schemas.microsoft.com/office/drawing/2014/main" id="{1812C244-C36C-489A-ACA6-A96AE3928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5" name="Freeform 31">
              <a:extLst>
                <a:ext uri="{FF2B5EF4-FFF2-40B4-BE49-F238E27FC236}">
                  <a16:creationId xmlns:a16="http://schemas.microsoft.com/office/drawing/2014/main" id="{ADF1B598-5BB2-4C7F-A7FD-484730B87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6" name="Freeform 32">
              <a:extLst>
                <a:ext uri="{FF2B5EF4-FFF2-40B4-BE49-F238E27FC236}">
                  <a16:creationId xmlns:a16="http://schemas.microsoft.com/office/drawing/2014/main" id="{3B796D61-CE3E-4246-BB4E-84A20A1C2A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7" name="Freeform 33">
              <a:extLst>
                <a:ext uri="{FF2B5EF4-FFF2-40B4-BE49-F238E27FC236}">
                  <a16:creationId xmlns:a16="http://schemas.microsoft.com/office/drawing/2014/main" id="{41D653AD-C65E-42B2-8FAA-23023A9E3A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8" name="Freeform 34">
              <a:extLst>
                <a:ext uri="{FF2B5EF4-FFF2-40B4-BE49-F238E27FC236}">
                  <a16:creationId xmlns:a16="http://schemas.microsoft.com/office/drawing/2014/main" id="{4A51985B-37E4-485C-95B1-8CC5C957A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9" name="Freeform 35">
              <a:extLst>
                <a:ext uri="{FF2B5EF4-FFF2-40B4-BE49-F238E27FC236}">
                  <a16:creationId xmlns:a16="http://schemas.microsoft.com/office/drawing/2014/main" id="{6FA4A699-43E1-4AE5-AFE8-2C7682415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36">
              <a:extLst>
                <a:ext uri="{FF2B5EF4-FFF2-40B4-BE49-F238E27FC236}">
                  <a16:creationId xmlns:a16="http://schemas.microsoft.com/office/drawing/2014/main" id="{890EDF97-B9A5-4727-A45A-7A837FDF9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" name="Freeform 37">
              <a:extLst>
                <a:ext uri="{FF2B5EF4-FFF2-40B4-BE49-F238E27FC236}">
                  <a16:creationId xmlns:a16="http://schemas.microsoft.com/office/drawing/2014/main" id="{D0AA5564-AD66-4164-8694-1E918AA47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" name="Freeform 38">
              <a:extLst>
                <a:ext uri="{FF2B5EF4-FFF2-40B4-BE49-F238E27FC236}">
                  <a16:creationId xmlns:a16="http://schemas.microsoft.com/office/drawing/2014/main" id="{19679950-7893-4CBD-A373-E288FB060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D65C27E2-9CC1-45AC-9302-CAA9B2BA0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AB4EAC-CAEE-43CF-8466-E73A82E036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76" b="1949"/>
          <a:stretch/>
        </p:blipFill>
        <p:spPr>
          <a:xfrm>
            <a:off x="1677880" y="640080"/>
            <a:ext cx="8700116" cy="3602736"/>
          </a:xfrm>
          <a:prstGeom prst="rect">
            <a:avLst/>
          </a:prstGeom>
        </p:spPr>
      </p:pic>
      <p:sp>
        <p:nvSpPr>
          <p:cNvPr id="76" name="Freeform 33">
            <a:extLst>
              <a:ext uri="{FF2B5EF4-FFF2-40B4-BE49-F238E27FC236}">
                <a16:creationId xmlns:a16="http://schemas.microsoft.com/office/drawing/2014/main" id="{47BF6F76-2517-4EBD-A224-BD5376FF6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753578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994174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396E6-84B6-4B68-8459-95B098AA5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15" y="5301065"/>
            <a:ext cx="9703860" cy="1162423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IN" sz="4000" dirty="0">
                <a:solidFill>
                  <a:srgbClr val="C00000"/>
                </a:solidFill>
              </a:rPr>
              <a:t>Most Popular Languages on GitHub</a:t>
            </a:r>
            <a:endParaRPr lang="en-US" sz="4000" dirty="0">
              <a:solidFill>
                <a:srgbClr val="C00000"/>
              </a:solidFill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FB84A0BE-55F3-4194-BB4F-D6A36608B1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6252"/>
          <a:stretch/>
        </p:blipFill>
        <p:spPr>
          <a:xfrm>
            <a:off x="1945215" y="520459"/>
            <a:ext cx="9357783" cy="478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90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B860BB-F934-4DE1-A930-090DD475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61927C55-8047-466F-9FE4-B42D3D1AF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E914D83D-75AE-426B-90AC-E37CBA2BD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DDB740D6-20EA-4164-9EDB-243B210E8F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0843EF7D-8FF7-4B1B-810B-AA92D132E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F995A1BF-26D5-42BA-83D6-B74B0793A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706BB22B-358C-43E3-A01E-2CCD2EFD4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09828090-C04F-4B25-BD86-CE7A94A34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B062093C-CFDD-4759-8CD6-EB2CCD1DB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FB33C2A8-7609-427D-BC55-13F956201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9FF51B36-24F3-42B4-9ACD-2B83F4B570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6EBCB31E-7CBF-45FC-B7A3-7FE8E8C8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404CB86A-82A5-40B9-8D4B-159ED1A3C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D17BCFA-C80F-4670-B8B9-034B5B1C8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2"/>
            <a:ext cx="2356675" cy="6853285"/>
            <a:chOff x="6627813" y="195454"/>
            <a:chExt cx="1952625" cy="5678297"/>
          </a:xfrm>
        </p:grpSpPr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F705DA76-B301-4098-9966-310A00C31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7484AECD-B027-45E9-8764-6E1A4A4A0D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CB341AF9-DEB1-42CB-8D1D-F262CFE46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1C7213C3-CCDC-48BD-BF51-7AB8EE57A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7568F4E5-84C7-4F79-A40F-AC4885CB6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81654B91-DAE7-4763-8F60-7A35727C21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E9C665F1-5409-4590-AA69-79EABC1EA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C3192F7D-0C18-4DB2-A88B-EBF562748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86BE4725-AC90-44AE-8B17-D13BA4BF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2C0C171A-856F-4606-9D98-B5318639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B6D57E3C-42A8-4054-B617-CE82DD8B7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C0A815A3-B7C7-4090-88EA-DA48AE474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AE2F7D72-C98C-4C79-88A4-1DD7AAE7B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C03B0394-07A3-4767-BDD5-04B2F3E6B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1D90E761-E560-46E8-8B50-CCE703218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B6DB3CD-0C97-402C-AD14-1CFB3731D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97234BEC-0BCD-458D-8B88-2BC54257EA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C48CE172-AE11-48FC-A6A0-9AA032A57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572161ED-F602-403B-99F6-EA9EEB5CF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C690B4DC-6AA2-42B0-BD0B-1176A202B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732FF4E5-BC90-4FED-8321-AB6DF447C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566CEB4A-6A92-4067-BD6E-6BE63BF23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79A94B40-F9D3-4A81-BDF5-ED3A9D5532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E4869EFC-7C13-485C-82C9-24F35B74B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75E4F377-7915-4B31-A427-FB5F5540A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F8CB933D-D3DC-469F-A3AA-172BC84F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705004CC-06FA-4258-994F-2E01354C4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5057B1F9-2060-4D46-980E-D0072A792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B0396E6-84B6-4B68-8459-95B098AA5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4529540"/>
            <a:ext cx="8915399" cy="1162423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solidFill>
                  <a:srgbClr val="C00000"/>
                </a:solidFill>
              </a:rPr>
              <a:t>Technologies that rely on Python Today and Tomorrow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74B4E41-E545-49EE-9771-7B452A8B3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58" name="Freeform 27">
              <a:extLst>
                <a:ext uri="{FF2B5EF4-FFF2-40B4-BE49-F238E27FC236}">
                  <a16:creationId xmlns:a16="http://schemas.microsoft.com/office/drawing/2014/main" id="{2B32DC75-144B-4978-9B68-1F127AF20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28">
              <a:extLst>
                <a:ext uri="{FF2B5EF4-FFF2-40B4-BE49-F238E27FC236}">
                  <a16:creationId xmlns:a16="http://schemas.microsoft.com/office/drawing/2014/main" id="{C4F4DBE9-40DF-46D0-9632-D21CCB65D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29">
              <a:extLst>
                <a:ext uri="{FF2B5EF4-FFF2-40B4-BE49-F238E27FC236}">
                  <a16:creationId xmlns:a16="http://schemas.microsoft.com/office/drawing/2014/main" id="{0ED412B8-A2C5-4273-8DD9-6EF3D93FCF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0">
              <a:extLst>
                <a:ext uri="{FF2B5EF4-FFF2-40B4-BE49-F238E27FC236}">
                  <a16:creationId xmlns:a16="http://schemas.microsoft.com/office/drawing/2014/main" id="{1812C244-C36C-489A-ACA6-A96AE3928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2" name="Freeform 31">
              <a:extLst>
                <a:ext uri="{FF2B5EF4-FFF2-40B4-BE49-F238E27FC236}">
                  <a16:creationId xmlns:a16="http://schemas.microsoft.com/office/drawing/2014/main" id="{ADF1B598-5BB2-4C7F-A7FD-484730B87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3" name="Freeform 32">
              <a:extLst>
                <a:ext uri="{FF2B5EF4-FFF2-40B4-BE49-F238E27FC236}">
                  <a16:creationId xmlns:a16="http://schemas.microsoft.com/office/drawing/2014/main" id="{3B796D61-CE3E-4246-BB4E-84A20A1C2A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4" name="Freeform 33">
              <a:extLst>
                <a:ext uri="{FF2B5EF4-FFF2-40B4-BE49-F238E27FC236}">
                  <a16:creationId xmlns:a16="http://schemas.microsoft.com/office/drawing/2014/main" id="{41D653AD-C65E-42B2-8FAA-23023A9E3A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5" name="Freeform 34">
              <a:extLst>
                <a:ext uri="{FF2B5EF4-FFF2-40B4-BE49-F238E27FC236}">
                  <a16:creationId xmlns:a16="http://schemas.microsoft.com/office/drawing/2014/main" id="{4A51985B-37E4-485C-95B1-8CC5C957A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6" name="Freeform 35">
              <a:extLst>
                <a:ext uri="{FF2B5EF4-FFF2-40B4-BE49-F238E27FC236}">
                  <a16:creationId xmlns:a16="http://schemas.microsoft.com/office/drawing/2014/main" id="{6FA4A699-43E1-4AE5-AFE8-2C7682415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7" name="Freeform 36">
              <a:extLst>
                <a:ext uri="{FF2B5EF4-FFF2-40B4-BE49-F238E27FC236}">
                  <a16:creationId xmlns:a16="http://schemas.microsoft.com/office/drawing/2014/main" id="{890EDF97-B9A5-4727-A45A-7A837FDF9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8" name="Freeform 37">
              <a:extLst>
                <a:ext uri="{FF2B5EF4-FFF2-40B4-BE49-F238E27FC236}">
                  <a16:creationId xmlns:a16="http://schemas.microsoft.com/office/drawing/2014/main" id="{D0AA5564-AD66-4164-8694-1E918AA47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9" name="Freeform 38">
              <a:extLst>
                <a:ext uri="{FF2B5EF4-FFF2-40B4-BE49-F238E27FC236}">
                  <a16:creationId xmlns:a16="http://schemas.microsoft.com/office/drawing/2014/main" id="{19679950-7893-4CBD-A373-E288FB060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D65C27E2-9CC1-45AC-9302-CAA9B2BA0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0EB89-AE9D-4F68-9B3D-AE990FE50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640080"/>
            <a:ext cx="8021638" cy="3602736"/>
          </a:xfrm>
          <a:prstGeom prst="rect">
            <a:avLst/>
          </a:prstGeom>
        </p:spPr>
      </p:pic>
      <p:sp>
        <p:nvSpPr>
          <p:cNvPr id="73" name="Freeform 33">
            <a:extLst>
              <a:ext uri="{FF2B5EF4-FFF2-40B4-BE49-F238E27FC236}">
                <a16:creationId xmlns:a16="http://schemas.microsoft.com/office/drawing/2014/main" id="{47BF6F76-2517-4EBD-A224-BD5376FF6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753578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96821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9">
            <a:extLst>
              <a:ext uri="{FF2B5EF4-FFF2-40B4-BE49-F238E27FC236}">
                <a16:creationId xmlns:a16="http://schemas.microsoft.com/office/drawing/2014/main" id="{027FE0C2-9C19-4FB7-81C0-06ECDD8C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1766EED2-C3B3-40C6-A5D8-FFF5894B9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9CFBF839-A629-4019-9F3D-C15269EEC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E13B7060-C0FD-4F48-BD18-CEC2F6CF4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A344E7D3-1355-48C1-9904-2405426C4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7A0AFB45-BC4E-4AB7-A8FF-D61849E41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18BD2B14-C775-4442-B02E-E842C96F19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D43EE30E-A569-4394-B036-B0954A88D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F6178D34-57BD-47F7-A56E-14FC1BB22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FFD3B6D6-3AE3-47BC-97D9-CDA2EFCA6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5C34EB72-4D8B-4039-B1FE-891F22FEB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55A3A4AF-6FE1-4C4B-9286-35AF8C6E2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BBF339A0-40DC-4DCB-BF13-4143D7B0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77" name="Group 23">
            <a:extLst>
              <a:ext uri="{FF2B5EF4-FFF2-40B4-BE49-F238E27FC236}">
                <a16:creationId xmlns:a16="http://schemas.microsoft.com/office/drawing/2014/main" id="{AC0D9DD5-F48B-4179-BF11-4D156DA02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2"/>
            <a:ext cx="2356675" cy="6853285"/>
            <a:chOff x="6627813" y="195454"/>
            <a:chExt cx="1952625" cy="5678297"/>
          </a:xfrm>
        </p:grpSpPr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A9168E85-6CFA-435B-8A6B-D32486C90D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9293C87B-0616-4B2B-B082-B3362CA3F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F2728C57-B738-4443-9FC2-3C060715FF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766F97F3-2B2B-4253-BEC7-BC9C7DFF0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F2F1BCB5-62E3-482A-A671-8514CD517B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19B93AE6-0173-4CA9-A70C-F4D5D9B37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3">
              <a:extLst>
                <a:ext uri="{FF2B5EF4-FFF2-40B4-BE49-F238E27FC236}">
                  <a16:creationId xmlns:a16="http://schemas.microsoft.com/office/drawing/2014/main" id="{E7FEE511-B4FE-4967-9E02-B802810A9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374E8AF9-DC1D-4FEB-A65B-1F0F82912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89BB8488-306B-461B-846C-5E22664AF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987A2146-569C-4EF6-9CA1-D72961EBD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70334992-12F8-4924-B32E-420C3FDB1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A5B2F0D2-1D46-46DD-A818-60309624D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8" name="Rectangle 37">
            <a:extLst>
              <a:ext uri="{FF2B5EF4-FFF2-40B4-BE49-F238E27FC236}">
                <a16:creationId xmlns:a16="http://schemas.microsoft.com/office/drawing/2014/main" id="{FF1A843A-A6BC-4027-A46F-8EA29D26F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Freeform 6">
            <a:extLst>
              <a:ext uri="{FF2B5EF4-FFF2-40B4-BE49-F238E27FC236}">
                <a16:creationId xmlns:a16="http://schemas.microsoft.com/office/drawing/2014/main" id="{2507F48C-66CC-4AFA-B9A7-360743221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80" name="Rectangle 41">
            <a:extLst>
              <a:ext uri="{FF2B5EF4-FFF2-40B4-BE49-F238E27FC236}">
                <a16:creationId xmlns:a16="http://schemas.microsoft.com/office/drawing/2014/main" id="{FA94DED7-0A28-4AD9-8747-E94113225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81" name="Rectangle 43">
            <a:extLst>
              <a:ext uri="{FF2B5EF4-FFF2-40B4-BE49-F238E27FC236}">
                <a16:creationId xmlns:a16="http://schemas.microsoft.com/office/drawing/2014/main" id="{6F175609-91A3-416E-BC3D-7548FDE02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A3B0D54-9DF0-4FF8-A0AA-B4234DF35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rgbClr val="A4506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23BE3-FAF4-48B0-828B-9DBC059EA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79" y="1795849"/>
            <a:ext cx="3778870" cy="31148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IN" b="1" cap="all" dirty="0"/>
              <a:t>PYTHON CAREER OPPORTUNITIES</a:t>
            </a:r>
            <a:br>
              <a:rPr lang="en-IN" b="1" cap="all" dirty="0"/>
            </a:br>
            <a:endParaRPr lang="en-US" sz="4000" dirty="0">
              <a:solidFill>
                <a:srgbClr val="FE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4A124F-1199-4A2C-BAE3-11EE3BD9D4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7" r="2" b="3666"/>
          <a:stretch/>
        </p:blipFill>
        <p:spPr>
          <a:xfrm>
            <a:off x="4639732" y="10"/>
            <a:ext cx="755226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085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59C671B-1B22-4141-A9C0-2E7941FDA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7B2F5A4B-FA0F-4625-82F7-1D3F11281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9ACB0BAE-722F-4C91-8C2A-44EF768E8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C3AC4D9F-59AC-421A-9FF3-C936CEC43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797BCE03-677D-4D65-A4D1-1FD721DD5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D007E5D0-0B4E-4094-988C-9917146C2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024DB804-C06B-4A0A-AC43-6BCCB7D76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B51DC17A-305E-486E-A527-5E8068E9E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B6CCA716-6D46-4523-BF96-FF1B0C54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E632B09A-D30C-4268-B28B-ACD6127630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5FC839A4-228B-4EC0-8AF4-D8E38ECE6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A8FFB1A1-5BB5-4551-87CD-F3365E6FE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D05AF173-8E70-41FA-9254-DF9AC3DDA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D56A4CE-A3F4-4CFF-9A65-C029AC17B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DF669161-0B30-4C76-96BF-962027487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A5232353-CF7C-44DD-8BEE-1C8FF54CD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AEA6CAE2-8741-4E88-A632-69C2B2EC5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014AC37D-4388-4AE6-9D4D-CCD99A608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7FE084B0-333E-4F7C-83F1-F7D132527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FDCFCB98-2E3A-4227-823C-80489BB28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252F94DE-A6A3-4463-BE05-34281F1C8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16EA21FA-886F-43CF-9D44-C1342F305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88C821A5-BCF7-47FE-894F-0ADC5FDB2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F8337ECE-206A-472E-AFC4-0F230C91E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90BB2EC4-D043-4B43-87E7-723A787EE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04013015-AF71-47BC-BE4D-ED9EFA24F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71B30B18-D920-4E3E-B931-1F310244C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Freeform 11">
            <a:extLst>
              <a:ext uri="{FF2B5EF4-FFF2-40B4-BE49-F238E27FC236}">
                <a16:creationId xmlns:a16="http://schemas.microsoft.com/office/drawing/2014/main" id="{C70EF50A-66E6-460A-8AF9-47A10D0D9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75DB7-E5A7-4C42-928A-49B0A08A3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1FFDD4-F8D6-4265-BFFE-922D4261F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201" y="643466"/>
            <a:ext cx="508359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323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9BE0FC-522F-4A7B-BE7B-AFF45A35D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1009650"/>
            <a:ext cx="1011555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208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203E6CB-66DF-46F3-B33E-D6DAF4C81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8789" y="1476652"/>
            <a:ext cx="10634600" cy="37776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8000" dirty="0">
                <a:solidFill>
                  <a:srgbClr val="C00000"/>
                </a:solidFill>
              </a:rPr>
              <a:t>Python is a High Level Programming Language</a:t>
            </a:r>
          </a:p>
        </p:txBody>
      </p:sp>
    </p:spTree>
    <p:extLst>
      <p:ext uri="{BB962C8B-B14F-4D97-AF65-F5344CB8AC3E}">
        <p14:creationId xmlns:p14="http://schemas.microsoft.com/office/powerpoint/2010/main" val="29054158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8">
            <a:extLst>
              <a:ext uri="{FF2B5EF4-FFF2-40B4-BE49-F238E27FC236}">
                <a16:creationId xmlns:a16="http://schemas.microsoft.com/office/drawing/2014/main" id="{58DF5B7A-7785-49C6-B4EB-252FF28C2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78BD0529-90E2-47B4-8D13-CEE11A154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AE127430-162B-43FD-A02F-6E8AD8FD9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7A6023CB-BCF4-4A3C-B04B-EFF677921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98B0FCF0-0865-45E1-977A-5BFDD0EFC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C1FF2792-ADB4-44D2-B7EF-6E3503725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B7B0F0A2-D4CD-4EA5-96E9-9E282F25C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FBBC4912-27C6-4C5E-9C40-AE9B6644E5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127E474D-BE64-49E8-8C82-691642D0B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A385E451-43CB-441B-83EE-28ACB6BCB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5BF91B89-051C-49D8-9029-83A1F52B0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42329880-D64F-4074-ABE4-348FDC7FB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2FAD4595-5B16-442B-A756-924FB136A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6" name="Group 22">
            <a:extLst>
              <a:ext uri="{FF2B5EF4-FFF2-40B4-BE49-F238E27FC236}">
                <a16:creationId xmlns:a16="http://schemas.microsoft.com/office/drawing/2014/main" id="{9F9B151E-1B34-4FA6-A53D-B92F787D9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617ED8F6-0AA2-4080-ADCB-6C7CE1759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76F017FD-AF02-4E22-A564-5DCC93F5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61F8A187-FAA8-4625-AC70-EE2C7499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6D431C21-669A-42BC-A2DF-9092CA729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D143DDDF-3A80-4C43-BBCF-8EC128010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313BFF88-4BDD-4CC4-A514-C7D655779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BA235B4A-F8AD-4C1E-9074-356253813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281D9204-5CB0-44D1-B01F-5FFF6BDB2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4DD213C5-5C2A-403A-AAEF-E495E64AE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3D07FF46-5E32-4BEE-B85D-107AD341D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4E5AE900-6815-4A65-9A96-CA280B3A8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45EA57FC-ADA4-45DD-98E7-B0615C5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47" name="Rectangle 36">
            <a:extLst>
              <a:ext uri="{FF2B5EF4-FFF2-40B4-BE49-F238E27FC236}">
                <a16:creationId xmlns:a16="http://schemas.microsoft.com/office/drawing/2014/main" id="{9FFA7C60-EEB5-45DC-B964-20A76F776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Freeform 11">
            <a:extLst>
              <a:ext uri="{FF2B5EF4-FFF2-40B4-BE49-F238E27FC236}">
                <a16:creationId xmlns:a16="http://schemas.microsoft.com/office/drawing/2014/main" id="{7D84F46B-82DB-461C-88AC-F6C66B593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DD72A4-4138-4671-8415-1FB975FDDA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13" b="823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236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7A9E444-D9BD-4DBC-855E-737F93A42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1784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6306A6-C653-4636-8C45-D016993F7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840" y="0"/>
            <a:ext cx="71323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725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59C671B-1B22-4141-A9C0-2E7941FDA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7B2F5A4B-FA0F-4625-82F7-1D3F11281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9ACB0BAE-722F-4C91-8C2A-44EF768E8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C3AC4D9F-59AC-421A-9FF3-C936CEC43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797BCE03-677D-4D65-A4D1-1FD721DD5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D007E5D0-0B4E-4094-988C-9917146C2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024DB804-C06B-4A0A-AC43-6BCCB7D76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B51DC17A-305E-486E-A527-5E8068E9E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B6CCA716-6D46-4523-BF96-FF1B0C54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E632B09A-D30C-4268-B28B-ACD6127630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5FC839A4-228B-4EC0-8AF4-D8E38ECE6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A8FFB1A1-5BB5-4551-87CD-F3365E6FE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D05AF173-8E70-41FA-9254-DF9AC3DDA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D56A4CE-A3F4-4CFF-9A65-C029AC17B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DF669161-0B30-4C76-96BF-962027487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A5232353-CF7C-44DD-8BEE-1C8FF54CD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AEA6CAE2-8741-4E88-A632-69C2B2EC5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014AC37D-4388-4AE6-9D4D-CCD99A608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7FE084B0-333E-4F7C-83F1-F7D132527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FDCFCB98-2E3A-4227-823C-80489BB28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3">
              <a:extLst>
                <a:ext uri="{FF2B5EF4-FFF2-40B4-BE49-F238E27FC236}">
                  <a16:creationId xmlns:a16="http://schemas.microsoft.com/office/drawing/2014/main" id="{252F94DE-A6A3-4463-BE05-34281F1C8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16EA21FA-886F-43CF-9D44-C1342F305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88C821A5-BCF7-47FE-894F-0ADC5FDB2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F8337ECE-206A-472E-AFC4-0F230C91E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90BB2EC4-D043-4B43-87E7-723A787EE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04013015-AF71-47BC-BE4D-ED9EFA24F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1B30B18-D920-4E3E-B931-1F310244C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Freeform 11">
            <a:extLst>
              <a:ext uri="{FF2B5EF4-FFF2-40B4-BE49-F238E27FC236}">
                <a16:creationId xmlns:a16="http://schemas.microsoft.com/office/drawing/2014/main" id="{C70EF50A-66E6-460A-8AF9-47A10D0D9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41D049E-2C7B-4131-B81E-E5B643BD6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1635463-D121-4B16-AB61-D492DD3F0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B1FD45-2E82-4464-9CE6-C8D6D6F0A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89102"/>
            <a:ext cx="10905066" cy="547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74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7F15-3CFB-4024-B15A-410711D11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Python Features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73833-1069-413F-AB32-3AC520806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6252" y="2133600"/>
            <a:ext cx="9641150" cy="3777622"/>
          </a:xfrm>
        </p:spPr>
        <p:txBody>
          <a:bodyPr>
            <a:normAutofit fontScale="92500" lnSpcReduction="10000"/>
          </a:bodyPr>
          <a:lstStyle/>
          <a:p>
            <a:r>
              <a:rPr lang="en-IN" sz="3000" b="1" dirty="0"/>
              <a:t>Easy to write/read</a:t>
            </a:r>
          </a:p>
          <a:p>
            <a:pPr lvl="1"/>
            <a:r>
              <a:rPr lang="en-IN" sz="2200" dirty="0"/>
              <a:t>	Python is easier to code than other popular languages like Java and C++.</a:t>
            </a:r>
          </a:p>
          <a:p>
            <a:pPr lvl="1"/>
            <a:r>
              <a:rPr lang="en-US" sz="2200" dirty="0"/>
              <a:t>Python code is quite like English.	</a:t>
            </a:r>
          </a:p>
          <a:p>
            <a:pPr lvl="1"/>
            <a:r>
              <a:rPr lang="en-US" sz="2200" dirty="0"/>
              <a:t>Looking at it, you can tell what the code is supposed to do.</a:t>
            </a:r>
          </a:p>
          <a:p>
            <a:r>
              <a:rPr lang="en-US" sz="3000" b="1" dirty="0"/>
              <a:t>Expressive</a:t>
            </a:r>
            <a:r>
              <a:rPr lang="en-US" sz="2400" dirty="0"/>
              <a:t> </a:t>
            </a:r>
          </a:p>
          <a:p>
            <a:pPr lvl="1"/>
            <a:r>
              <a:rPr lang="en-US" sz="2400" dirty="0"/>
              <a:t>Python provides us with different ways of writing code that  helps us to focus on the solution rather than the syntax.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591262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4A103-CDCD-4F73-8350-B82309ECA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3903" y="1210321"/>
            <a:ext cx="8915400" cy="4782105"/>
          </a:xfrm>
        </p:spPr>
        <p:txBody>
          <a:bodyPr>
            <a:normAutofit/>
          </a:bodyPr>
          <a:lstStyle/>
          <a:p>
            <a:endParaRPr lang="en-IN" dirty="0"/>
          </a:p>
          <a:p>
            <a:r>
              <a:rPr lang="en-IN" sz="2800" b="1" dirty="0"/>
              <a:t>Free and Open Source</a:t>
            </a:r>
          </a:p>
          <a:p>
            <a:pPr lvl="1"/>
            <a:r>
              <a:rPr lang="en-US" sz="2200" dirty="0"/>
              <a:t>Python is freely available. You can download it from the following link</a:t>
            </a:r>
            <a:br>
              <a:rPr lang="en-US" sz="2200" dirty="0"/>
            </a:br>
            <a:r>
              <a:rPr lang="en-US" sz="2200" b="1" dirty="0">
                <a:hlinkClick r:id="rId2"/>
              </a:rPr>
              <a:t>https://www.python.org/downloads/</a:t>
            </a:r>
            <a:endParaRPr lang="en-US" sz="2200" b="1" dirty="0"/>
          </a:p>
          <a:p>
            <a:pPr lvl="1"/>
            <a:r>
              <a:rPr lang="en-US" sz="2200" dirty="0"/>
              <a:t>It is open-source. This means that its source code is available to the public. You can download it, change it, use it, and distribute it. </a:t>
            </a:r>
            <a:endParaRPr lang="en-IN" sz="2200" dirty="0"/>
          </a:p>
          <a:p>
            <a:r>
              <a:rPr lang="en-IN" sz="2800" b="1" dirty="0"/>
              <a:t>High Level</a:t>
            </a:r>
          </a:p>
          <a:p>
            <a:pPr lvl="1"/>
            <a:r>
              <a:rPr lang="en-IN" dirty="0"/>
              <a:t> </a:t>
            </a:r>
            <a:r>
              <a:rPr lang="en-US" sz="2100" dirty="0"/>
              <a:t>High-level source code contains easy-to-read </a:t>
            </a:r>
            <a:r>
              <a:rPr lang="en-US" sz="2200" dirty="0"/>
              <a:t>syntax</a:t>
            </a:r>
            <a:endParaRPr lang="en-IN" sz="2200" dirty="0"/>
          </a:p>
          <a:p>
            <a:pPr lvl="1"/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8047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4A103-CDCD-4F73-8350-B82309ECA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3903" y="1210321"/>
            <a:ext cx="8915400" cy="4782105"/>
          </a:xfrm>
        </p:spPr>
        <p:txBody>
          <a:bodyPr>
            <a:normAutofit/>
          </a:bodyPr>
          <a:lstStyle/>
          <a:p>
            <a:r>
              <a:rPr lang="en-IN" sz="2800" b="1" dirty="0"/>
              <a:t>Portable</a:t>
            </a:r>
          </a:p>
          <a:p>
            <a:pPr lvl="1"/>
            <a:r>
              <a:rPr lang="en-US" sz="2200" dirty="0"/>
              <a:t>Python can run equally on different platforms such as Windows, Linux, Unix and Macintosh etc. </a:t>
            </a:r>
            <a:endParaRPr lang="en-IN" sz="2200" dirty="0"/>
          </a:p>
          <a:p>
            <a:r>
              <a:rPr lang="en-IN" sz="2800" b="1" dirty="0"/>
              <a:t>Object</a:t>
            </a:r>
            <a:r>
              <a:rPr lang="en-IN" dirty="0"/>
              <a:t> </a:t>
            </a:r>
            <a:r>
              <a:rPr lang="en-IN" sz="2800" b="1" dirty="0"/>
              <a:t>Oriented</a:t>
            </a:r>
          </a:p>
          <a:p>
            <a:pPr lvl="1"/>
            <a:r>
              <a:rPr lang="en-US" sz="2200" dirty="0"/>
              <a:t>A programming language that can model the real world is said to be object-oriented. It focuses on objects, and combines data and functions. </a:t>
            </a:r>
          </a:p>
          <a:p>
            <a:pPr lvl="1"/>
            <a:r>
              <a:rPr lang="en-US" sz="2200" dirty="0"/>
              <a:t>Python supports both procedure-oriented and object-oriented programming which is one of the key python features. </a:t>
            </a:r>
            <a:endParaRPr lang="en-IN" sz="22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82522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4A103-CDCD-4F73-8350-B82309ECA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3903" y="1210321"/>
            <a:ext cx="8915400" cy="4782105"/>
          </a:xfrm>
        </p:spPr>
        <p:txBody>
          <a:bodyPr>
            <a:normAutofit/>
          </a:bodyPr>
          <a:lstStyle/>
          <a:p>
            <a:r>
              <a:rPr lang="en-IN" sz="2800" b="1" dirty="0"/>
              <a:t>Extensible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US" sz="2200" dirty="0"/>
              <a:t>Python code can be written in other languages like C++. </a:t>
            </a:r>
          </a:p>
          <a:p>
            <a:pPr marL="0" indent="0">
              <a:buNone/>
            </a:pPr>
            <a:r>
              <a:rPr lang="en-US" sz="2200" dirty="0"/>
              <a:t>	This makes Python an extensible language, meaning that it can be extended to other languages.</a:t>
            </a:r>
            <a:br>
              <a:rPr lang="en-US" sz="2200" dirty="0"/>
            </a:br>
            <a:endParaRPr lang="en-IN" sz="2200" dirty="0"/>
          </a:p>
          <a:p>
            <a:r>
              <a:rPr lang="en-IN" sz="2800" b="1" dirty="0"/>
              <a:t>Embeddable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sz="2200" dirty="0"/>
              <a:t>I</a:t>
            </a:r>
            <a:r>
              <a:rPr lang="en-US" sz="2200" dirty="0"/>
              <a:t>t is also possible to put our Python code in a source code in a different language like C++. </a:t>
            </a:r>
          </a:p>
          <a:p>
            <a:pPr marL="0" indent="0">
              <a:buNone/>
            </a:pPr>
            <a:r>
              <a:rPr lang="en-US" sz="2200" dirty="0"/>
              <a:t>	This allows us to integrate scripting capabilities into our program of the other language.</a:t>
            </a:r>
            <a:endParaRPr lang="en-IN" sz="2200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704777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253</Words>
  <Application>Microsoft Office PowerPoint</Application>
  <PresentationFormat>Widescreen</PresentationFormat>
  <Paragraphs>55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Century Gothic</vt:lpstr>
      <vt:lpstr>Wingdings 3</vt:lpstr>
      <vt:lpstr>Wisp</vt:lpstr>
      <vt:lpstr>Why Python? </vt:lpstr>
      <vt:lpstr>PowerPoint Presentation</vt:lpstr>
      <vt:lpstr>PowerPoint Presentation</vt:lpstr>
      <vt:lpstr>PowerPoint Presentation</vt:lpstr>
      <vt:lpstr>PowerPoint Presentation</vt:lpstr>
      <vt:lpstr>Python Features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is interpreted language</vt:lpstr>
      <vt:lpstr>PowerPoint Presentation</vt:lpstr>
      <vt:lpstr>PowerPoint Presentation</vt:lpstr>
      <vt:lpstr>Popularity of Python</vt:lpstr>
      <vt:lpstr>PowerPoint Presentation</vt:lpstr>
      <vt:lpstr>PowerPoint Presentation</vt:lpstr>
      <vt:lpstr>Data Scientists Love Python</vt:lpstr>
      <vt:lpstr>Who is ahead in Data Sciences?</vt:lpstr>
      <vt:lpstr>Skills required to become a data scientist</vt:lpstr>
      <vt:lpstr>List of few companies who are using Python</vt:lpstr>
      <vt:lpstr>Top Companies that built their websites with Python Framework</vt:lpstr>
      <vt:lpstr>Most Popular Languages on GitHub</vt:lpstr>
      <vt:lpstr>Technologies that rely on Python Today and Tomorrow</vt:lpstr>
      <vt:lpstr>PYTHON CAREER OPPORTUNITIES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Lakshmi Priya</dc:creator>
  <cp:lastModifiedBy>Lakshmi Priya</cp:lastModifiedBy>
  <cp:revision>34</cp:revision>
  <dcterms:created xsi:type="dcterms:W3CDTF">2019-03-13T07:22:14Z</dcterms:created>
  <dcterms:modified xsi:type="dcterms:W3CDTF">2019-04-02T11:03:40Z</dcterms:modified>
</cp:coreProperties>
</file>